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737" r:id="rId2"/>
    <p:sldId id="2922" r:id="rId3"/>
    <p:sldId id="2934" r:id="rId4"/>
    <p:sldId id="2929" r:id="rId5"/>
    <p:sldId id="2930" r:id="rId6"/>
    <p:sldId id="2931" r:id="rId7"/>
    <p:sldId id="2935" r:id="rId8"/>
    <p:sldId id="2936" r:id="rId9"/>
    <p:sldId id="2937" r:id="rId10"/>
    <p:sldId id="2932" r:id="rId11"/>
    <p:sldId id="2933" r:id="rId12"/>
    <p:sldId id="2884" r:id="rId13"/>
    <p:sldId id="2921" r:id="rId14"/>
    <p:sldId id="2886" r:id="rId15"/>
    <p:sldId id="2880" r:id="rId16"/>
    <p:sldId id="2928" r:id="rId17"/>
    <p:sldId id="2925" r:id="rId18"/>
    <p:sldId id="25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F6FD7CD-90A2-8F47-BD91-19C1CF3AF0B8}">
          <p14:sldIdLst>
            <p14:sldId id="2737"/>
            <p14:sldId id="2922"/>
            <p14:sldId id="2934"/>
            <p14:sldId id="2929"/>
            <p14:sldId id="2930"/>
            <p14:sldId id="2931"/>
            <p14:sldId id="2935"/>
            <p14:sldId id="2936"/>
            <p14:sldId id="2937"/>
            <p14:sldId id="2932"/>
            <p14:sldId id="2933"/>
            <p14:sldId id="2884"/>
            <p14:sldId id="2921"/>
            <p14:sldId id="2886"/>
            <p14:sldId id="2880"/>
            <p14:sldId id="2928"/>
            <p14:sldId id="2925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562"/>
    <p:restoredTop sz="83879" autoAdjust="0"/>
  </p:normalViewPr>
  <p:slideViewPr>
    <p:cSldViewPr snapToGrid="0" snapToObjects="1">
      <p:cViewPr>
        <p:scale>
          <a:sx n="77" d="100"/>
          <a:sy n="77" d="100"/>
        </p:scale>
        <p:origin x="312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69" d="100"/>
        <a:sy n="16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1DE9D-D302-6A42-B403-FC6A9B876A26}" type="datetimeFigureOut">
              <a:rPr lang="en-US" smtClean="0"/>
              <a:t>3/17/20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4D98E-41F1-674D-B398-2AC8E661785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今天的主题是“区块链启发的新产业范式”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“historian James </a:t>
            </a:r>
            <a:r>
              <a:rPr lang="en-US" dirty="0" err="1"/>
              <a:t>Aho</a:t>
            </a:r>
            <a:r>
              <a:rPr lang="en-US" dirty="0"/>
              <a:t> linked double-entry bookkeeping to the ancient art of rhetoric,”</a:t>
            </a:r>
          </a:p>
          <a:p>
            <a:endParaRPr lang="en-US" dirty="0"/>
          </a:p>
          <a:p>
            <a:r>
              <a:rPr lang="en-US" dirty="0"/>
              <a:t>Excerpt From: Jane Gleeson-White. “Double Entry.” Apple Books.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4D98E-41F1-674D-B398-2AC8E66178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871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活性，安全性，效率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4D98E-41F1-674D-B398-2AC8E66178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45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“historian James </a:t>
            </a:r>
            <a:r>
              <a:rPr lang="en-US" dirty="0" err="1"/>
              <a:t>Aho</a:t>
            </a:r>
            <a:r>
              <a:rPr lang="en-US" dirty="0"/>
              <a:t> linked double-entry bookkeeping to the ancient art of rhetoric,”</a:t>
            </a:r>
          </a:p>
          <a:p>
            <a:endParaRPr lang="en-US" dirty="0"/>
          </a:p>
          <a:p>
            <a:r>
              <a:rPr lang="en-US" dirty="0"/>
              <a:t>Excerpt From: Jane Gleeson-White. “Double Entry.” Apple Books.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C4D98E-41F1-674D-B398-2AC8E66178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18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0F9277-DCF4-4C4A-9A8B-70E78EC521E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0556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2020/3/17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3887755" y="620688"/>
            <a:ext cx="7694645" cy="288032"/>
          </a:xfrm>
        </p:spPr>
        <p:txBody>
          <a:bodyPr anchor="ctr">
            <a:noAutofit/>
          </a:bodyPr>
          <a:lstStyle>
            <a:lvl1pPr marL="0" indent="0" algn="r">
              <a:buNone/>
              <a:defRPr sz="1600" cap="small" baseline="0">
                <a:solidFill>
                  <a:srgbClr val="1D263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  <p:sp>
        <p:nvSpPr>
          <p:cNvPr id="7" name="Espace réservé du titre 1"/>
          <p:cNvSpPr>
            <a:spLocks noGrp="1"/>
          </p:cNvSpPr>
          <p:nvPr>
            <p:ph type="title"/>
          </p:nvPr>
        </p:nvSpPr>
        <p:spPr>
          <a:xfrm>
            <a:off x="3887755" y="3076"/>
            <a:ext cx="7694645" cy="61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873964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TXingkai" panose="02010800040101010101" pitchFamily="2" charset="-122"/>
                <a:ea typeface="STXingkai" panose="02010800040101010101" pitchFamily="2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STXingkai" panose="02010800040101010101" pitchFamily="2" charset="-122"/>
                <a:ea typeface="STXingkai" panose="02010800040101010101" pitchFamily="2" charset="-122"/>
              </a:defRPr>
            </a:lvl1pPr>
            <a:lvl2pPr>
              <a:defRPr>
                <a:latin typeface="STXingkai" panose="02010800040101010101" pitchFamily="2" charset="-122"/>
                <a:ea typeface="STXingkai" panose="02010800040101010101" pitchFamily="2" charset="-122"/>
              </a:defRPr>
            </a:lvl2pPr>
            <a:lvl3pPr>
              <a:defRPr>
                <a:latin typeface="STXingkai" panose="02010800040101010101" pitchFamily="2" charset="-122"/>
                <a:ea typeface="STXingkai" panose="02010800040101010101" pitchFamily="2" charset="-122"/>
              </a:defRPr>
            </a:lvl3pPr>
            <a:lvl4pPr>
              <a:defRPr>
                <a:latin typeface="STXingkai" panose="02010800040101010101" pitchFamily="2" charset="-122"/>
                <a:ea typeface="STXingkai" panose="02010800040101010101" pitchFamily="2" charset="-122"/>
              </a:defRPr>
            </a:lvl4pPr>
            <a:lvl5pPr>
              <a:defRPr>
                <a:latin typeface="STXingkai" panose="02010800040101010101" pitchFamily="2" charset="-122"/>
                <a:ea typeface="STXingkai" panose="02010800040101010101" pitchFamily="2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69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65021969-FB30-554E-80CD-49F5E6657D6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t>3/17/20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713C7D3C-22D2-7449-8935-5F36E892138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703" r:id="rId14"/>
    <p:sldLayoutId id="2147483704" r:id="rId1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benkoo@tsinghua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0.jpeg"/><Relationship Id="rId4" Type="http://schemas.openxmlformats.org/officeDocument/2006/relationships/hyperlink" Target="https://en.wikipedia.org/wiki/File:Pacioli_summa_stamp.jpg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youtu.be/gIWmPrUDj_M" TargetMode="Externa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gratedreporting.org/wp-content/uploads/2013/12/13-12-08-THE-INTERNATIONAL-IR-FRAMEWORK-2-1.pdf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citylab.com/equity/2017/04/confronting-the-new-urban-crisis/521031/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youtu.be/WKYw7rgBMjw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youtu.be/Cj1OpiBRNsg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029522" y="2025748"/>
            <a:ext cx="8382000" cy="3704492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altLang="zh-CN" sz="5400" spc="300" dirty="0">
                <a:latin typeface="华文新魏" panose="02010800040101010101" pitchFamily="2" charset="-122"/>
                <a:ea typeface="华文新魏" panose="02010800040101010101" pitchFamily="2" charset="-122"/>
              </a:rPr>
              <a:t>The </a:t>
            </a:r>
            <a:r>
              <a:rPr lang="en-US" altLang="zh-CN" sz="5400" spc="300" dirty="0">
                <a:uFillTx/>
                <a:latin typeface="华文新魏" panose="02010800040101010101" pitchFamily="2" charset="-122"/>
                <a:ea typeface="华文新魏" panose="02010800040101010101" pitchFamily="2" charset="-122"/>
              </a:rPr>
              <a:t>International Integrated Reporting Framework</a:t>
            </a:r>
            <a:endParaRPr lang="en-US" altLang="zh-CN" sz="5400" spc="300" dirty="0">
              <a:uFillTx/>
              <a:latin typeface="Weibei SC" charset="0"/>
              <a:ea typeface="Weibei SC" panose="03000800000000000000" pitchFamily="66" charset="-128"/>
            </a:endParaRPr>
          </a:p>
          <a:p>
            <a:pPr marL="0" indent="0" algn="ctr">
              <a:buNone/>
            </a:pPr>
            <a:endParaRPr lang="en-US" altLang="zh-CN" sz="5400" dirty="0">
              <a:solidFill>
                <a:schemeClr val="tx1"/>
              </a:solidFill>
              <a:latin typeface="Weibei SC" panose="03000800000000000000" pitchFamily="66" charset="-128"/>
              <a:ea typeface="Weibei SC" panose="03000800000000000000" pitchFamily="66" charset="-128"/>
            </a:endParaRPr>
          </a:p>
          <a:p>
            <a:pPr marL="0" indent="0" algn="ctr">
              <a:buNone/>
            </a:pPr>
            <a:r>
              <a:rPr lang="en-US" altLang="zh-CN" sz="3600" dirty="0">
                <a:latin typeface="Weibei SC" panose="03000800000000000000" pitchFamily="66" charset="-128"/>
                <a:ea typeface="Weibei SC" panose="03000800000000000000" pitchFamily="66" charset="-128"/>
              </a:rPr>
              <a:t>Ben Koo</a:t>
            </a:r>
            <a:endParaRPr lang="en-US" altLang="zh-CN" sz="3600" dirty="0">
              <a:solidFill>
                <a:schemeClr val="tx1"/>
              </a:solidFill>
              <a:latin typeface="Weibei SC" panose="03000800000000000000" pitchFamily="66" charset="-128"/>
              <a:ea typeface="Weibei SC" panose="03000800000000000000" pitchFamily="66" charset="-128"/>
            </a:endParaRPr>
          </a:p>
          <a:p>
            <a:pPr marL="0" indent="0" algn="ctr">
              <a:buNone/>
            </a:pPr>
            <a:r>
              <a:rPr lang="en-US" altLang="zh-CN" sz="3600" dirty="0" err="1">
                <a:latin typeface="Weibei SC" panose="03000800000000000000" pitchFamily="66" charset="-128"/>
                <a:ea typeface="Weibei SC" panose="03000800000000000000" pitchFamily="66" charset="-128"/>
                <a:hlinkClick r:id="rId3"/>
              </a:rPr>
              <a:t>benkoo@</a:t>
            </a:r>
            <a:r>
              <a:rPr lang="en-US" altLang="zh-CN" sz="3600" dirty="0" err="1">
                <a:latin typeface="Weibei SC" panose="03000800000000000000" pitchFamily="66" charset="-128"/>
                <a:ea typeface="Weibei SC" panose="03000800000000000000" pitchFamily="66" charset="-128"/>
              </a:rPr>
              <a:t>tsinghua.edu.cn</a:t>
            </a:r>
            <a:endParaRPr lang="en-US" altLang="zh-CN" sz="3600" dirty="0">
              <a:latin typeface="Weibei SC" panose="03000800000000000000" pitchFamily="66" charset="-128"/>
              <a:ea typeface="Weibei SC" panose="03000800000000000000" pitchFamily="66" charset="-128"/>
            </a:endParaRPr>
          </a:p>
          <a:p>
            <a:pPr marL="0" indent="0" algn="ctr">
              <a:buNone/>
            </a:pPr>
            <a:r>
              <a:rPr lang="en-US" altLang="zh-CN" sz="3600" dirty="0">
                <a:latin typeface="Weibei SC" panose="03000800000000000000" pitchFamily="66" charset="-128"/>
                <a:ea typeface="Weibei SC" panose="03000800000000000000" pitchFamily="66" charset="-128"/>
              </a:rPr>
              <a:t>March 17th</a:t>
            </a:r>
            <a:r>
              <a:rPr lang="zh-CN" altLang="en-US" sz="3600" dirty="0">
                <a:latin typeface="Weibei SC" panose="03000800000000000000" pitchFamily="66" charset="-128"/>
                <a:ea typeface="Weibei SC" panose="03000800000000000000" pitchFamily="66" charset="-128"/>
              </a:rPr>
              <a:t>，</a:t>
            </a:r>
            <a:r>
              <a:rPr lang="en-US" altLang="zh-CN" sz="3600" dirty="0">
                <a:solidFill>
                  <a:schemeClr val="tx1"/>
                </a:solidFill>
                <a:latin typeface="Weibei SC" panose="03000800000000000000" pitchFamily="66" charset="-128"/>
                <a:ea typeface="Weibei SC" panose="03000800000000000000" pitchFamily="66" charset="-128"/>
              </a:rPr>
              <a:t>2020</a:t>
            </a:r>
            <a:endParaRPr lang="zh-CN" altLang="en-US" sz="3600" dirty="0">
              <a:solidFill>
                <a:schemeClr val="tx1"/>
              </a:solidFill>
              <a:latin typeface="Weibei SC" panose="03000800000000000000" pitchFamily="66" charset="-128"/>
              <a:ea typeface="Weibei SC" panose="03000800000000000000" pitchFamily="66" charset="-12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tool that help you create maps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0CF009-6437-9E42-9E03-F627A7DB4D7F}"/>
              </a:ext>
            </a:extLst>
          </p:cNvPr>
          <p:cNvSpPr txBox="1"/>
          <p:nvPr/>
        </p:nvSpPr>
        <p:spPr>
          <a:xfrm>
            <a:off x="4849505" y="639869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simplemaps.com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71D077-20F5-8742-A271-EC5D86FA4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225" y="1202170"/>
            <a:ext cx="7207692" cy="501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8817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create Interactive Maps?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0CF009-6437-9E42-9E03-F627A7DB4D7F}"/>
              </a:ext>
            </a:extLst>
          </p:cNvPr>
          <p:cNvSpPr txBox="1"/>
          <p:nvPr/>
        </p:nvSpPr>
        <p:spPr>
          <a:xfrm>
            <a:off x="4849505" y="6398696"/>
            <a:ext cx="3121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/o01iHIT9Tyk</a:t>
            </a:r>
            <a:endParaRPr lang="en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58E2C3-469A-AE45-A188-5C8DB6F3D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408" y="1229472"/>
            <a:ext cx="6670708" cy="495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44731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DD7B-38AC-974B-A3CF-3B6AB9ED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>
                <a:latin typeface="Weibei SC" panose="03000800000000000000" pitchFamily="66" charset="-128"/>
                <a:ea typeface="Weibei SC" panose="03000800000000000000" pitchFamily="66" charset="-128"/>
              </a:rPr>
              <a:t>Double Entry Accounting ignited Capitalism</a:t>
            </a:r>
            <a:endParaRPr lang="en-US" dirty="0">
              <a:latin typeface="Weibei SC" panose="03000800000000000000" pitchFamily="66" charset="-128"/>
              <a:ea typeface="Weibei SC" panose="03000800000000000000" pitchFamily="66" charset="-128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C07D2-645F-5F4D-863D-CAE8B51D3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99543" y="1600202"/>
            <a:ext cx="8271327" cy="498316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 err="1">
                <a:ea typeface="Weibei SC" panose="03000800000000000000" pitchFamily="66" charset="-128"/>
              </a:rPr>
              <a:t>Pacioli</a:t>
            </a:r>
            <a:r>
              <a:rPr lang="zh-CN" altLang="en-US" dirty="0">
                <a:ea typeface="Weibei SC" panose="03000800000000000000" pitchFamily="66" charset="-128"/>
              </a:rPr>
              <a:t> </a:t>
            </a:r>
            <a:r>
              <a:rPr lang="en-US" altLang="zh-CN" dirty="0">
                <a:ea typeface="Weibei SC" panose="03000800000000000000" pitchFamily="66" charset="-128"/>
              </a:rPr>
              <a:t>was primarily remembered by Double Entry Book Keeping</a:t>
            </a:r>
            <a:endParaRPr lang="en-US" altLang="zh-CN" dirty="0">
              <a:ea typeface="STXingkai" panose="02010800040101010101" pitchFamily="2" charset="-122"/>
            </a:endParaRPr>
          </a:p>
          <a:p>
            <a:r>
              <a:rPr lang="en-US" altLang="zh-CN" dirty="0" err="1">
                <a:ea typeface="Weibei SC" panose="03000800000000000000" pitchFamily="66" charset="-128"/>
              </a:rPr>
              <a:t>Pacioli</a:t>
            </a:r>
            <a:r>
              <a:rPr lang="zh-CN" altLang="en-US" dirty="0">
                <a:ea typeface="Weibei SC" panose="03000800000000000000" pitchFamily="66" charset="-128"/>
              </a:rPr>
              <a:t> </a:t>
            </a:r>
            <a:r>
              <a:rPr lang="en-US" altLang="zh-CN" dirty="0">
                <a:ea typeface="STXingkai" panose="02010800040101010101" pitchFamily="2" charset="-122"/>
              </a:rPr>
              <a:t>worked with da Vinci to create paintings and sculptures</a:t>
            </a:r>
          </a:p>
          <a:p>
            <a:r>
              <a:rPr lang="en-US" altLang="zh-CN" dirty="0">
                <a:ea typeface="Weibei SC" panose="03000800000000000000" pitchFamily="66" charset="-128"/>
              </a:rPr>
              <a:t>Summa de </a:t>
            </a:r>
            <a:r>
              <a:rPr lang="en-US" altLang="zh-CN" dirty="0" err="1">
                <a:ea typeface="Weibei SC" panose="03000800000000000000" pitchFamily="66" charset="-128"/>
              </a:rPr>
              <a:t>arithmetica</a:t>
            </a:r>
            <a:r>
              <a:rPr lang="en-US" altLang="zh-CN" dirty="0">
                <a:ea typeface="Weibei SC" panose="03000800000000000000" pitchFamily="66" charset="-128"/>
              </a:rPr>
              <a:t>, </a:t>
            </a:r>
            <a:r>
              <a:rPr lang="en-US" altLang="zh-CN" dirty="0" err="1">
                <a:ea typeface="Weibei SC" panose="03000800000000000000" pitchFamily="66" charset="-128"/>
              </a:rPr>
              <a:t>geometria</a:t>
            </a:r>
            <a:r>
              <a:rPr lang="en-US" altLang="zh-CN" dirty="0">
                <a:ea typeface="Weibei SC" panose="03000800000000000000" pitchFamily="66" charset="-128"/>
              </a:rPr>
              <a:t>, </a:t>
            </a:r>
            <a:r>
              <a:rPr lang="en-US" altLang="zh-CN" dirty="0" err="1">
                <a:ea typeface="Weibei SC" panose="03000800000000000000" pitchFamily="66" charset="-128"/>
              </a:rPr>
              <a:t>proportioni</a:t>
            </a:r>
            <a:r>
              <a:rPr lang="en-US" altLang="zh-CN" dirty="0">
                <a:ea typeface="Weibei SC" panose="03000800000000000000" pitchFamily="66" charset="-128"/>
              </a:rPr>
              <a:t> et </a:t>
            </a:r>
            <a:r>
              <a:rPr lang="en-US" altLang="zh-CN" dirty="0" err="1">
                <a:ea typeface="Weibei SC" panose="03000800000000000000" pitchFamily="66" charset="-128"/>
              </a:rPr>
              <a:t>proportionalita</a:t>
            </a:r>
            <a:r>
              <a:rPr lang="en-US" altLang="zh-CN" dirty="0">
                <a:ea typeface="Weibei SC" panose="03000800000000000000" pitchFamily="66" charset="-128"/>
              </a:rPr>
              <a:t> </a:t>
            </a:r>
            <a:r>
              <a:rPr lang="zh-CN" altLang="en-US" dirty="0">
                <a:ea typeface="STXingkai" panose="02010800040101010101" pitchFamily="2" charset="-122"/>
              </a:rPr>
              <a:t>（算术、几何、比与比例概要）</a:t>
            </a:r>
            <a:endParaRPr lang="en-US" altLang="zh-CN" dirty="0">
              <a:ea typeface="STXingkai" panose="02010800040101010101" pitchFamily="2" charset="-122"/>
            </a:endParaRPr>
          </a:p>
          <a:p>
            <a:pPr marL="457200" lvl="1" indent="0">
              <a:buNone/>
            </a:pPr>
            <a:endParaRPr lang="en-US" altLang="zh-CN" sz="1800" dirty="0">
              <a:latin typeface="STXingkai" panose="02010800040101010101" pitchFamily="2" charset="-122"/>
              <a:ea typeface="STXingkai" panose="02010800040101010101" pitchFamily="2" charset="-122"/>
            </a:endParaRPr>
          </a:p>
          <a:p>
            <a:pPr marL="457200" lvl="1" indent="0">
              <a:buNone/>
            </a:pPr>
            <a:r>
              <a:rPr lang="en-US" altLang="zh-CN" sz="1800" dirty="0">
                <a:latin typeface="Weibei SC" panose="03000800000000000000" pitchFamily="66" charset="-128"/>
                <a:ea typeface="Weibei SC" panose="03000800000000000000" pitchFamily="66" charset="-128"/>
              </a:rPr>
              <a:t>“</a:t>
            </a:r>
            <a:r>
              <a:rPr lang="en-US" sz="1800" dirty="0"/>
              <a:t>historian James </a:t>
            </a:r>
            <a:r>
              <a:rPr lang="en-US" sz="1800" dirty="0" err="1"/>
              <a:t>Aho</a:t>
            </a:r>
            <a:r>
              <a:rPr lang="en-US" sz="1800" dirty="0"/>
              <a:t> linked double-entry bookkeeping to the ancient art of rhetoric, … </a:t>
            </a:r>
            <a:r>
              <a:rPr lang="en-US" altLang="zh-CN" sz="1800" dirty="0">
                <a:latin typeface="Weibei SC" panose="03000800000000000000" pitchFamily="66" charset="-128"/>
                <a:ea typeface="Weibei SC" panose="03000800000000000000" pitchFamily="66" charset="-128"/>
              </a:rPr>
              <a:t>medieval merchants used double-entry bookkeeping as a rhetorical tool of capitalist propaganda, to persuade their ‘audience’ that their business was honest, morally sound and its profit-making ethically justified.”</a:t>
            </a:r>
          </a:p>
          <a:p>
            <a:pPr marL="457200" lvl="1" indent="0">
              <a:buNone/>
            </a:pPr>
            <a:endParaRPr lang="en-US" altLang="zh-CN" sz="1800" dirty="0">
              <a:latin typeface="Weibei SC" panose="03000800000000000000" pitchFamily="66" charset="-128"/>
              <a:ea typeface="Weibei SC" panose="03000800000000000000" pitchFamily="66" charset="-128"/>
            </a:endParaRPr>
          </a:p>
          <a:p>
            <a:pPr marL="457200" lvl="1" indent="0">
              <a:buNone/>
            </a:pPr>
            <a:r>
              <a:rPr lang="en-US" altLang="zh-CN" sz="1800" dirty="0">
                <a:latin typeface="Weibei SC" panose="03000800000000000000" pitchFamily="66" charset="-128"/>
                <a:ea typeface="Weibei SC" panose="03000800000000000000" pitchFamily="66" charset="-128"/>
              </a:rPr>
              <a:t>Excerpt From: Jane Gleeson-White. “Double Entry.” </a:t>
            </a:r>
            <a:endParaRPr lang="en-US" altLang="zh-CN" dirty="0">
              <a:latin typeface="STXingkai" panose="02010800040101010101" pitchFamily="2" charset="-122"/>
              <a:ea typeface="STXingkai" panose="02010800040101010101" pitchFamily="2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0CC53B-30D5-434F-A1EF-009DD25CD4F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3473" y="1632860"/>
            <a:ext cx="2314406" cy="3302000"/>
          </a:xfrm>
          <a:prstGeom prst="rect">
            <a:avLst/>
          </a:prstGeom>
        </p:spPr>
      </p:pic>
      <p:pic>
        <p:nvPicPr>
          <p:cNvPr id="1028" name="Picture 4">
            <a:hlinkClick r:id="rId4"/>
            <a:extLst>
              <a:ext uri="{FF2B5EF4-FFF2-40B4-BE49-F238E27FC236}">
                <a16:creationId xmlns:a16="http://schemas.microsoft.com/office/drawing/2014/main" id="{FEB1C79C-D7A6-204E-B9DA-AB0D8F2A1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73473" y="5039573"/>
            <a:ext cx="2314406" cy="168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B2D30B-B554-1447-A2F3-0EC3236C3970}"/>
              </a:ext>
            </a:extLst>
          </p:cNvPr>
          <p:cNvSpPr txBox="1"/>
          <p:nvPr/>
        </p:nvSpPr>
        <p:spPr>
          <a:xfrm>
            <a:off x="911056" y="1178514"/>
            <a:ext cx="30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Weibei SC" panose="03000800000000000000" pitchFamily="66" charset="-128"/>
                <a:ea typeface="Weibei SC" panose="03000800000000000000" pitchFamily="66" charset="-128"/>
              </a:rPr>
              <a:t>1494 1</a:t>
            </a:r>
            <a:r>
              <a:rPr lang="en-US" altLang="zh-CN" baseline="30000" dirty="0">
                <a:latin typeface="Weibei SC" panose="03000800000000000000" pitchFamily="66" charset="-128"/>
                <a:ea typeface="Weibei SC" panose="03000800000000000000" pitchFamily="66" charset="-128"/>
              </a:rPr>
              <a:t>st</a:t>
            </a:r>
            <a:r>
              <a:rPr lang="en-US" altLang="zh-CN" dirty="0">
                <a:latin typeface="Weibei SC" panose="03000800000000000000" pitchFamily="66" charset="-128"/>
                <a:ea typeface="Weibei SC" panose="03000800000000000000" pitchFamily="66" charset="-128"/>
              </a:rPr>
              <a:t> Ed.</a:t>
            </a:r>
            <a:r>
              <a:rPr lang="zh-CN" altLang="en-US" dirty="0">
                <a:latin typeface="Weibei SC" panose="03000800000000000000" pitchFamily="66" charset="-128"/>
                <a:ea typeface="Weibei SC" panose="03000800000000000000" pitchFamily="66" charset="-128"/>
              </a:rPr>
              <a:t>，</a:t>
            </a:r>
            <a:r>
              <a:rPr lang="en-US" altLang="zh-CN" dirty="0">
                <a:latin typeface="Weibei SC" panose="03000800000000000000" pitchFamily="66" charset="-128"/>
                <a:ea typeface="Weibei SC" panose="03000800000000000000" pitchFamily="66" charset="-128"/>
              </a:rPr>
              <a:t>1523 2</a:t>
            </a:r>
            <a:r>
              <a:rPr lang="en-US" altLang="zh-CN" baseline="30000" dirty="0">
                <a:latin typeface="Weibei SC" panose="03000800000000000000" pitchFamily="66" charset="-128"/>
                <a:ea typeface="Weibei SC" panose="03000800000000000000" pitchFamily="66" charset="-128"/>
              </a:rPr>
              <a:t>nd</a:t>
            </a:r>
            <a:r>
              <a:rPr lang="en-US" altLang="zh-CN" dirty="0">
                <a:latin typeface="Weibei SC" panose="03000800000000000000" pitchFamily="66" charset="-128"/>
                <a:ea typeface="Weibei SC" panose="03000800000000000000" pitchFamily="66" charset="-128"/>
              </a:rPr>
              <a:t> Ed.</a:t>
            </a:r>
            <a:endParaRPr lang="en-US" dirty="0">
              <a:latin typeface="Weibei SC" panose="03000800000000000000" pitchFamily="66" charset="-128"/>
              <a:ea typeface="Weibei SC" panose="030008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511192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DD7B-38AC-974B-A3CF-3B6AB9ED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STXingkai" panose="02010800040101010101" pitchFamily="2" charset="-122"/>
                <a:ea typeface="STXingkai" panose="02010800040101010101" pitchFamily="2" charset="-122"/>
              </a:rPr>
              <a:t>复式记账 ：</a:t>
            </a:r>
            <a:r>
              <a:rPr lang="zh-CN" altLang="en-US" dirty="0">
                <a:latin typeface="Weibei SC" panose="03000800000000000000" pitchFamily="66" charset="-128"/>
                <a:ea typeface="Weibei SC" panose="03000800000000000000" pitchFamily="66" charset="-128"/>
              </a:rPr>
              <a:t>僧人，数学与魔法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61D247-CA1E-B940-B778-C1D39F918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617" y="1417638"/>
            <a:ext cx="3468383" cy="52220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320CE1A-86E0-B440-BBFE-E8E4241BF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015" y="1417638"/>
            <a:ext cx="4470400" cy="1206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39D126-3500-2748-9CB8-483BBF88D66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6017" y="3097481"/>
            <a:ext cx="6516383" cy="35451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10BFDC-7ED1-2946-BA42-B9348F0077B3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95650" y="1417638"/>
            <a:ext cx="1355505" cy="15975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457107-5967-754F-B5EA-ECD47FE26C22}"/>
              </a:ext>
            </a:extLst>
          </p:cNvPr>
          <p:cNvSpPr txBox="1"/>
          <p:nvPr/>
        </p:nvSpPr>
        <p:spPr>
          <a:xfrm>
            <a:off x="5621025" y="2624138"/>
            <a:ext cx="3125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</a:t>
            </a:r>
            <a:r>
              <a:rPr lang="en-US" dirty="0" err="1"/>
              <a:t>jmVfDbqRxKo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15005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5657" y="-6985"/>
            <a:ext cx="10145485" cy="1268095"/>
          </a:xfrm>
        </p:spPr>
        <p:txBody>
          <a:bodyPr>
            <a:normAutofit fontScale="975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altLang="zh-CN" sz="4400" spc="300" dirty="0">
                <a:latin typeface="华文新魏" panose="02010800040101010101" pitchFamily="2" charset="-122"/>
                <a:ea typeface="华文新魏" panose="02010800040101010101" pitchFamily="2" charset="-122"/>
                <a:cs typeface="华文新魏" panose="02010800040101010101" pitchFamily="2" charset="-122"/>
              </a:rPr>
              <a:t>The Magic of Accountants</a:t>
            </a:r>
            <a:endParaRPr lang="zh-CN" altLang="en-US" sz="4400" spc="300" dirty="0">
              <a:uFillTx/>
              <a:latin typeface="华文新魏" panose="02010800040101010101" pitchFamily="2" charset="-122"/>
              <a:ea typeface="华文新魏" panose="02010800040101010101" pitchFamily="2" charset="-122"/>
              <a:cs typeface="华文新魏" panose="0201080004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32280" y="6230853"/>
            <a:ext cx="45281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lt"/>
              </a:rPr>
              <a:t>https://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lt"/>
              </a:rPr>
              <a:t>en.wikipedia.org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+mn-ea"/>
                <a:cs typeface="+mn-lt"/>
              </a:rPr>
              <a:t>/wiki/Moore%27s_law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EC6D5E-2325-E843-B271-DB1A4A1F8431}"/>
              </a:ext>
            </a:extLst>
          </p:cNvPr>
          <p:cNvSpPr txBox="1"/>
          <p:nvPr/>
        </p:nvSpPr>
        <p:spPr>
          <a:xfrm>
            <a:off x="4048481" y="6415003"/>
            <a:ext cx="4522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Weibei SC" panose="03000800000000000000" pitchFamily="66" charset="-128"/>
                <a:ea typeface="Weibei SC" panose="03000800000000000000" pitchFamily="66" charset="-128"/>
              </a:rPr>
              <a:t>Image source: https://</a:t>
            </a:r>
            <a:r>
              <a:rPr lang="en-US" altLang="zh-CN" sz="1600" dirty="0" err="1">
                <a:latin typeface="Weibei SC" panose="03000800000000000000" pitchFamily="66" charset="-128"/>
                <a:ea typeface="Weibei SC" panose="03000800000000000000" pitchFamily="66" charset="-128"/>
              </a:rPr>
              <a:t>maaw.info</a:t>
            </a:r>
            <a:r>
              <a:rPr lang="en-US" altLang="zh-CN" sz="1600" dirty="0">
                <a:latin typeface="Weibei SC" panose="03000800000000000000" pitchFamily="66" charset="-128"/>
                <a:ea typeface="Weibei SC" panose="03000800000000000000" pitchFamily="66" charset="-128"/>
              </a:rPr>
              <a:t>/Chapter2.htm</a:t>
            </a:r>
            <a:endParaRPr lang="en-US" sz="1600" baseline="30000" dirty="0">
              <a:latin typeface="Weibei SC" panose="03000800000000000000" pitchFamily="66" charset="-128"/>
              <a:ea typeface="Weibei SC" panose="03000800000000000000" pitchFamily="66" charset="-128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45B324-C813-E944-BFFD-D79CC27BC3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60605" y="1516597"/>
            <a:ext cx="6386869" cy="456491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24406014-C6A0-EA49-8E1D-0A0E70970C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69429" y="2389428"/>
            <a:ext cx="2052742" cy="2079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0F184DC-C681-A547-84A4-CC3DFEE54453}"/>
              </a:ext>
            </a:extLst>
          </p:cNvPr>
          <p:cNvSpPr txBox="1"/>
          <p:nvPr/>
        </p:nvSpPr>
        <p:spPr>
          <a:xfrm>
            <a:off x="857107" y="4727583"/>
            <a:ext cx="2975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brief history of Spreadsheet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2705B5-1DDD-BC47-B445-95654A7CAF93}"/>
              </a:ext>
            </a:extLst>
          </p:cNvPr>
          <p:cNvSpPr txBox="1"/>
          <p:nvPr/>
        </p:nvSpPr>
        <p:spPr>
          <a:xfrm>
            <a:off x="866403" y="5066035"/>
            <a:ext cx="29658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www.dssresources.com</a:t>
            </a:r>
            <a:r>
              <a:rPr lang="en-US" sz="1000" dirty="0"/>
              <a:t>/history/</a:t>
            </a:r>
            <a:r>
              <a:rPr lang="en-US" sz="1000" dirty="0" err="1"/>
              <a:t>sshistory.html</a:t>
            </a:r>
            <a:endParaRPr lang="en-US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BF2250-6DF5-BE40-9EF1-6F3BCA75E0EC}"/>
              </a:ext>
            </a:extLst>
          </p:cNvPr>
          <p:cNvSpPr txBox="1"/>
          <p:nvPr/>
        </p:nvSpPr>
        <p:spPr>
          <a:xfrm>
            <a:off x="978165" y="5496287"/>
            <a:ext cx="2733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Software Arts Corporation </a:t>
            </a:r>
          </a:p>
          <a:p>
            <a:r>
              <a:rPr lang="en-US" dirty="0"/>
              <a:t>Formed</a:t>
            </a:r>
            <a:r>
              <a:rPr lang="zh-CN" altLang="en-US" dirty="0"/>
              <a:t> </a:t>
            </a:r>
            <a:r>
              <a:rPr lang="en-US" dirty="0"/>
              <a:t>on January 2, 1979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A432DB0-5B83-5840-9B73-AD352DAB22AE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6415" y="4655581"/>
            <a:ext cx="2380257" cy="168141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A39B316-9E66-2945-9296-FC147C4488D7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26226" y="1183101"/>
            <a:ext cx="2380446" cy="348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664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DD7B-38AC-974B-A3CF-3B6AB9ED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Weibei SC" panose="03000800000000000000" pitchFamily="66" charset="-128"/>
                <a:ea typeface="Weibei SC" panose="03000800000000000000" pitchFamily="66" charset="-128"/>
              </a:rPr>
              <a:t>The Double Entry System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2F0EFA-10F4-774B-92EE-3206533B9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445" y="1417638"/>
            <a:ext cx="8442044" cy="45321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81DCE84-4E48-CF47-BEC1-EA6A2873AFFE}"/>
              </a:ext>
            </a:extLst>
          </p:cNvPr>
          <p:cNvSpPr txBox="1"/>
          <p:nvPr/>
        </p:nvSpPr>
        <p:spPr>
          <a:xfrm>
            <a:off x="694480" y="6214030"/>
            <a:ext cx="11072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Source: https://</a:t>
            </a:r>
            <a:r>
              <a:rPr lang="en-US" dirty="0" err="1"/>
              <a:t>efinancemanagement.com</a:t>
            </a:r>
            <a:r>
              <a:rPr lang="en-US" dirty="0"/>
              <a:t>/financial-accounting/double-entry-system-of-bookkeeping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38978229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DD7B-38AC-974B-A3CF-3B6AB9ED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+mn-lt"/>
              </a:rPr>
              <a:t>Debits and Credits and the Expanded Accounting Equation</a:t>
            </a: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11AF290E-7E2C-444C-83EF-B1EF88A27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6082" y="1557590"/>
            <a:ext cx="6399835" cy="46669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36DA92-FFF5-3B4E-98B0-4A8E2588FFBE}"/>
              </a:ext>
            </a:extLst>
          </p:cNvPr>
          <p:cNvSpPr txBox="1"/>
          <p:nvPr/>
        </p:nvSpPr>
        <p:spPr>
          <a:xfrm>
            <a:off x="4618299" y="6350291"/>
            <a:ext cx="4891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source: https://</a:t>
            </a:r>
            <a:r>
              <a:rPr lang="en-US" dirty="0" err="1"/>
              <a:t>youtu.be</a:t>
            </a:r>
            <a:r>
              <a:rPr lang="en-US" dirty="0"/>
              <a:t>/</a:t>
            </a:r>
            <a:r>
              <a:rPr lang="en-US" dirty="0" err="1"/>
              <a:t>gIWmPrUDj_M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51263541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DD7B-38AC-974B-A3CF-3B6AB9ED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Weibei SC" panose="03000800000000000000" pitchFamily="66" charset="-128"/>
                <a:ea typeface="Weibei SC" panose="03000800000000000000" pitchFamily="66" charset="-128"/>
                <a:hlinkClick r:id="rId3"/>
              </a:rPr>
              <a:t>Accountants’ Value Proposition</a:t>
            </a:r>
            <a:endParaRPr lang="en-US" dirty="0">
              <a:latin typeface="Weibei SC" panose="03000800000000000000" pitchFamily="66" charset="-128"/>
              <a:ea typeface="Weibei SC" panose="03000800000000000000" pitchFamily="66" charset="-128"/>
            </a:endParaRP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F472A6E-ECF9-3140-B30C-B0F599B8D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778" y="1285098"/>
            <a:ext cx="8630444" cy="5572902"/>
          </a:xfrm>
          <a:prstGeom prst="rect">
            <a:avLst/>
          </a:prstGeom>
        </p:spPr>
      </p:pic>
      <p:pic>
        <p:nvPicPr>
          <p:cNvPr id="7" name="Picture 6">
            <a:hlinkClick r:id="rId3"/>
            <a:extLst>
              <a:ext uri="{FF2B5EF4-FFF2-40B4-BE49-F238E27FC236}">
                <a16:creationId xmlns:a16="http://schemas.microsoft.com/office/drawing/2014/main" id="{F688F96A-0724-EF42-BF2A-30D48A90E6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1222" y="1167833"/>
            <a:ext cx="1398288" cy="19806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7BF432-A71F-524D-A6DA-7B78CEAE76FA}"/>
              </a:ext>
            </a:extLst>
          </p:cNvPr>
          <p:cNvSpPr txBox="1"/>
          <p:nvPr/>
        </p:nvSpPr>
        <p:spPr>
          <a:xfrm>
            <a:off x="10202907" y="3429000"/>
            <a:ext cx="181491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sz="1400" dirty="0"/>
              <a:t>The International</a:t>
            </a:r>
          </a:p>
          <a:p>
            <a:pPr algn="ctr"/>
            <a:r>
              <a:rPr lang="en-CN" sz="1400" dirty="0"/>
              <a:t>Integrated Reporting</a:t>
            </a:r>
          </a:p>
          <a:p>
            <a:pPr algn="ctr"/>
            <a:r>
              <a:rPr lang="en-CN" sz="1400" dirty="0"/>
              <a:t>Framework</a:t>
            </a:r>
          </a:p>
          <a:p>
            <a:pPr algn="ctr"/>
            <a:endParaRPr lang="en-CN" sz="1400" dirty="0"/>
          </a:p>
          <a:p>
            <a:pPr algn="ctr"/>
            <a:r>
              <a:rPr lang="en-CN" sz="1400" dirty="0"/>
              <a:t>Dec. 2013</a:t>
            </a:r>
          </a:p>
        </p:txBody>
      </p:sp>
    </p:spTree>
    <p:extLst>
      <p:ext uri="{BB962C8B-B14F-4D97-AF65-F5344CB8AC3E}">
        <p14:creationId xmlns:p14="http://schemas.microsoft.com/office/powerpoint/2010/main" val="101380123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7140F60-F199-0B47-A0A3-696AF8A317C0}"/>
              </a:ext>
            </a:extLst>
          </p:cNvPr>
          <p:cNvSpPr/>
          <p:nvPr/>
        </p:nvSpPr>
        <p:spPr>
          <a:xfrm>
            <a:off x="257176" y="187609"/>
            <a:ext cx="11587159" cy="5877279"/>
          </a:xfrm>
          <a:prstGeom prst="round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Bank Gothic Medium" pitchFamily="2" charset="77"/>
              </a:rPr>
              <a:t>  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nk Gothic Medium" pitchFamily="2" charset="77"/>
              </a:rPr>
              <a:t>Context: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Avenir Next Condensed Ultra Lig" panose="020B0206020202020204" pitchFamily="34" charset="77"/>
              </a:rPr>
              <a:t>Describe the Spatial and Temporal boundaries of the project.</a:t>
            </a:r>
          </a:p>
        </p:txBody>
      </p:sp>
      <p:sp>
        <p:nvSpPr>
          <p:cNvPr id="13" name="Round Same Side Corner Rectangle 12">
            <a:extLst>
              <a:ext uri="{FF2B5EF4-FFF2-40B4-BE49-F238E27FC236}">
                <a16:creationId xmlns:a16="http://schemas.microsoft.com/office/drawing/2014/main" id="{9EEABBC8-CD11-004E-B79F-BFC35F53B25C}"/>
              </a:ext>
            </a:extLst>
          </p:cNvPr>
          <p:cNvSpPr/>
          <p:nvPr/>
        </p:nvSpPr>
        <p:spPr>
          <a:xfrm>
            <a:off x="345929" y="1034911"/>
            <a:ext cx="11279338" cy="4921666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46800" rtlCol="0" anchor="t"/>
          <a:lstStyle/>
          <a:p>
            <a:pPr algn="ctr"/>
            <a:endParaRPr lang="en-US" sz="2000" b="1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627740-7F75-514C-AE63-691AEC8EF55E}"/>
              </a:ext>
            </a:extLst>
          </p:cNvPr>
          <p:cNvSpPr txBox="1"/>
          <p:nvPr/>
        </p:nvSpPr>
        <p:spPr>
          <a:xfrm>
            <a:off x="4195033" y="2949063"/>
            <a:ext cx="37732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Concrete Implementation Process</a:t>
            </a:r>
          </a:p>
        </p:txBody>
      </p:sp>
      <p:sp>
        <p:nvSpPr>
          <p:cNvPr id="16" name="Up Arrow Callout 15">
            <a:extLst>
              <a:ext uri="{FF2B5EF4-FFF2-40B4-BE49-F238E27FC236}">
                <a16:creationId xmlns:a16="http://schemas.microsoft.com/office/drawing/2014/main" id="{539ACF8A-CC1B-D74D-AD85-EC95C380BD9D}"/>
              </a:ext>
            </a:extLst>
          </p:cNvPr>
          <p:cNvSpPr/>
          <p:nvPr/>
        </p:nvSpPr>
        <p:spPr>
          <a:xfrm>
            <a:off x="302415" y="5892335"/>
            <a:ext cx="11587161" cy="903635"/>
          </a:xfrm>
          <a:prstGeom prst="upArrowCallout">
            <a:avLst>
              <a:gd name="adj1" fmla="val 34375"/>
              <a:gd name="adj2" fmla="val 26581"/>
              <a:gd name="adj3" fmla="val 25000"/>
              <a:gd name="adj4" fmla="val 64977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latin typeface="Bank Gothic Medium" pitchFamily="2" charset="77"/>
              </a:rPr>
              <a:t>Boundary Conditions: </a:t>
            </a:r>
            <a:r>
              <a:rPr lang="en-US" sz="2000" dirty="0">
                <a:latin typeface="Avenir Next Condensed Ultra Lig" panose="020B0206020202020204" pitchFamily="34" charset="77"/>
              </a:rPr>
              <a:t>When and how the boundaries of the previously defined ”Context” could be broken?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7B797ED-6D6C-5C43-9049-A76597349798}"/>
              </a:ext>
            </a:extLst>
          </p:cNvPr>
          <p:cNvGrpSpPr/>
          <p:nvPr/>
        </p:nvGrpSpPr>
        <p:grpSpPr>
          <a:xfrm>
            <a:off x="655356" y="1469392"/>
            <a:ext cx="10844209" cy="1245876"/>
            <a:chOff x="657225" y="-878650"/>
            <a:chExt cx="10844209" cy="1245876"/>
          </a:xfrm>
          <a:solidFill>
            <a:schemeClr val="bg2">
              <a:lumMod val="90000"/>
            </a:schemeClr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EA15C0B-94FA-FF49-84C1-2FCC951AA7EF}"/>
                </a:ext>
              </a:extLst>
            </p:cNvPr>
            <p:cNvSpPr/>
            <p:nvPr/>
          </p:nvSpPr>
          <p:spPr>
            <a:xfrm>
              <a:off x="657226" y="-878650"/>
              <a:ext cx="10844208" cy="52486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ank Gothic Medium" pitchFamily="2" charset="77"/>
                </a:rPr>
                <a:t>Goal</a:t>
              </a:r>
              <a:r>
                <a:rPr 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ank Gothic Medium" pitchFamily="2" charset="77"/>
                </a:rPr>
                <a:t>:</a:t>
              </a: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  </a:t>
              </a:r>
              <a:r>
                <a:rPr 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venir Next Condensed Ultra Lig" panose="020B0206020202020204" pitchFamily="34" charset="77"/>
                </a:rPr>
                <a:t>Mission Statement written in an imperative sentence with reference to “Context”.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B98E993-187D-6A49-AEA1-4565DC852C36}"/>
                </a:ext>
              </a:extLst>
            </p:cNvPr>
            <p:cNvSpPr/>
            <p:nvPr/>
          </p:nvSpPr>
          <p:spPr>
            <a:xfrm>
              <a:off x="657225" y="-157638"/>
              <a:ext cx="10844208" cy="524864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ank Gothic Medium" pitchFamily="2" charset="77"/>
                </a:rPr>
                <a:t>Measurable Effects</a:t>
              </a:r>
              <a:r>
                <a:rPr lang="en-US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Bank Gothic Medium" pitchFamily="2" charset="77"/>
                </a:rPr>
                <a:t>: </a:t>
              </a:r>
              <a:r>
                <a:rPr 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venir Next Condensed Ultra Lig" panose="020B0206020202020204" pitchFamily="34" charset="77"/>
                </a:rPr>
                <a:t>Conditional statements of the observable implementation outcomes that satisfy the “Goal”.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92FACB6D-DDDD-A845-9E0E-5EE7957F73C2}"/>
              </a:ext>
            </a:extLst>
          </p:cNvPr>
          <p:cNvSpPr/>
          <p:nvPr/>
        </p:nvSpPr>
        <p:spPr>
          <a:xfrm>
            <a:off x="7948850" y="3487621"/>
            <a:ext cx="3240000" cy="2099594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nk Gothic Medium" pitchFamily="2" charset="77"/>
              </a:rPr>
              <a:t>Outputs</a:t>
            </a:r>
          </a:p>
          <a:p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Avenir Next Condensed Ultra Lig" panose="020B0206020202020204" pitchFamily="34" charset="77"/>
              </a:rPr>
              <a:t>A list of noun phrases that  declares the deliverable </a:t>
            </a:r>
            <a:r>
              <a:rPr lang="en-US" sz="2000" dirty="0">
                <a:latin typeface="Avenir Next Condensed Ultra Lig" panose="020B0206020202020204" pitchFamily="34" charset="77"/>
              </a:rPr>
              <a:t>items from proposed activities</a:t>
            </a:r>
          </a:p>
        </p:txBody>
      </p:sp>
      <p:sp>
        <p:nvSpPr>
          <p:cNvPr id="8" name="标注: 左箭头 7">
            <a:extLst>
              <a:ext uri="{FF2B5EF4-FFF2-40B4-BE49-F238E27FC236}">
                <a16:creationId xmlns:a16="http://schemas.microsoft.com/office/drawing/2014/main" id="{B49D726A-9084-4489-8362-DA1BF7515187}"/>
              </a:ext>
            </a:extLst>
          </p:cNvPr>
          <p:cNvSpPr/>
          <p:nvPr/>
        </p:nvSpPr>
        <p:spPr>
          <a:xfrm flipH="1">
            <a:off x="4308871" y="3367369"/>
            <a:ext cx="3483767" cy="2340098"/>
          </a:xfrm>
          <a:prstGeom prst="leftArrowCallout">
            <a:avLst>
              <a:gd name="adj1" fmla="val 19247"/>
              <a:gd name="adj2" fmla="val 28225"/>
              <a:gd name="adj3" fmla="val 16489"/>
              <a:gd name="adj4" fmla="val 85875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nk Gothic Medium" pitchFamily="2" charset="77"/>
              </a:rPr>
              <a:t>Activities</a:t>
            </a:r>
          </a:p>
          <a:p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Avenir Next Condensed Ultra Lig" panose="020B0206020202020204" pitchFamily="34" charset="77"/>
              </a:rPr>
              <a:t>A structured set of actions that depicts implementation activities.</a:t>
            </a:r>
          </a:p>
          <a:p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Avenir Next Condensed Ultra Lig" panose="020B0206020202020204" pitchFamily="34" charset="77"/>
              </a:rPr>
              <a:t>Ideally written in a formalized process specification language</a:t>
            </a:r>
          </a:p>
          <a:p>
            <a:pPr algn="ctr"/>
            <a:endParaRPr lang="zh-CN" altLang="en-US" dirty="0"/>
          </a:p>
        </p:txBody>
      </p:sp>
      <p:sp>
        <p:nvSpPr>
          <p:cNvPr id="26" name="标注: 左箭头 25">
            <a:extLst>
              <a:ext uri="{FF2B5EF4-FFF2-40B4-BE49-F238E27FC236}">
                <a16:creationId xmlns:a16="http://schemas.microsoft.com/office/drawing/2014/main" id="{4E10D089-3256-4491-B03A-1A24B9835436}"/>
              </a:ext>
            </a:extLst>
          </p:cNvPr>
          <p:cNvSpPr/>
          <p:nvPr/>
        </p:nvSpPr>
        <p:spPr>
          <a:xfrm flipH="1">
            <a:off x="779863" y="3487621"/>
            <a:ext cx="3483767" cy="2099594"/>
          </a:xfrm>
          <a:prstGeom prst="leftArrowCallout">
            <a:avLst>
              <a:gd name="adj1" fmla="val 19247"/>
              <a:gd name="adj2" fmla="val 28225"/>
              <a:gd name="adj3" fmla="val 14747"/>
              <a:gd name="adj4" fmla="val 85875"/>
            </a:avLst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Bank Gothic Medium" pitchFamily="2" charset="77"/>
              </a:rPr>
              <a:t>Inputs</a:t>
            </a:r>
          </a:p>
          <a:p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Avenir Next Condensed Ultra Lig" panose="020B0206020202020204" pitchFamily="34" charset="77"/>
              </a:rPr>
              <a:t>Prescribe the required resources to be consumed in the implementation Process </a:t>
            </a:r>
          </a:p>
          <a:p>
            <a:pPr algn="ctr"/>
            <a:endParaRPr lang="zh-CN" altLang="en-US" dirty="0"/>
          </a:p>
        </p:txBody>
      </p:sp>
      <p:sp>
        <p:nvSpPr>
          <p:cNvPr id="27" name="TextBox 11">
            <a:extLst>
              <a:ext uri="{FF2B5EF4-FFF2-40B4-BE49-F238E27FC236}">
                <a16:creationId xmlns:a16="http://schemas.microsoft.com/office/drawing/2014/main" id="{1683906C-E8C4-422F-AA3A-E6983CFCC0D8}"/>
              </a:ext>
            </a:extLst>
          </p:cNvPr>
          <p:cNvSpPr txBox="1"/>
          <p:nvPr/>
        </p:nvSpPr>
        <p:spPr>
          <a:xfrm>
            <a:off x="4897354" y="1033095"/>
            <a:ext cx="2490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/>
              <a:t>Abstract Specification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9E8C979-87BE-4DBA-BCF3-F5789A1E888C}"/>
              </a:ext>
            </a:extLst>
          </p:cNvPr>
          <p:cNvCxnSpPr/>
          <p:nvPr/>
        </p:nvCxnSpPr>
        <p:spPr>
          <a:xfrm>
            <a:off x="455463" y="2976773"/>
            <a:ext cx="11279338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7519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/>
              <a:t>Review: Accounting Practices shapes governance at a Global Scale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B47001-96B7-1A4E-B08D-1B072051A3D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2565" y="1591231"/>
            <a:ext cx="6386869" cy="45649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02D37F-3F33-AD4B-830B-5774F540F5D3}"/>
              </a:ext>
            </a:extLst>
          </p:cNvPr>
          <p:cNvSpPr txBox="1"/>
          <p:nvPr/>
        </p:nvSpPr>
        <p:spPr>
          <a:xfrm>
            <a:off x="3990607" y="6329734"/>
            <a:ext cx="45223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Weibei SC" panose="03000800000000000000" pitchFamily="66" charset="-128"/>
                <a:ea typeface="Weibei SC" panose="03000800000000000000" pitchFamily="66" charset="-128"/>
              </a:rPr>
              <a:t>Image source: https://</a:t>
            </a:r>
            <a:r>
              <a:rPr lang="en-US" altLang="zh-CN" sz="1600" dirty="0" err="1">
                <a:latin typeface="Weibei SC" panose="03000800000000000000" pitchFamily="66" charset="-128"/>
                <a:ea typeface="Weibei SC" panose="03000800000000000000" pitchFamily="66" charset="-128"/>
              </a:rPr>
              <a:t>maaw.info</a:t>
            </a:r>
            <a:r>
              <a:rPr lang="en-US" altLang="zh-CN" sz="1600" dirty="0">
                <a:latin typeface="Weibei SC" panose="03000800000000000000" pitchFamily="66" charset="-128"/>
                <a:ea typeface="Weibei SC" panose="03000800000000000000" pitchFamily="66" charset="-128"/>
              </a:rPr>
              <a:t>/Chapter2.htm</a:t>
            </a:r>
            <a:endParaRPr lang="en-US" sz="1600" baseline="30000" dirty="0">
              <a:latin typeface="Weibei SC" panose="03000800000000000000" pitchFamily="66" charset="-128"/>
              <a:ea typeface="Weibei SC" panose="03000800000000000000" pitchFamily="6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454290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dirty="0"/>
              <a:t>The book on The New Urban Crisis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0CF009-6437-9E42-9E03-F627A7DB4D7F}"/>
              </a:ext>
            </a:extLst>
          </p:cNvPr>
          <p:cNvSpPr txBox="1"/>
          <p:nvPr/>
        </p:nvSpPr>
        <p:spPr>
          <a:xfrm>
            <a:off x="8818057" y="6188509"/>
            <a:ext cx="1236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Page. 197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017471-8094-0C44-B8BC-EBF6037C4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6187" y="1590130"/>
            <a:ext cx="3056213" cy="46105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1FAE4F-2F3A-204C-9389-128DFCC7C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86" y="1590130"/>
            <a:ext cx="3337389" cy="47514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B1BE2C-533D-9D48-B51B-97E38B076F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9298" y="1215663"/>
            <a:ext cx="2493403" cy="550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6403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N" dirty="0">
                <a:hlinkClick r:id="rId2"/>
              </a:rPr>
              <a:t>The Article on the New Urban Crisis</a:t>
            </a:r>
            <a:endParaRPr lang="en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B97E2E-42F1-E94D-8FD7-2710CE2C0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791" y="1944547"/>
            <a:ext cx="4795971" cy="33045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25A7DB-DCDF-9145-94F5-4CE890D11C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1632031"/>
            <a:ext cx="5301206" cy="43527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0CF009-6437-9E42-9E03-F627A7DB4D7F}"/>
              </a:ext>
            </a:extLst>
          </p:cNvPr>
          <p:cNvSpPr txBox="1"/>
          <p:nvPr/>
        </p:nvSpPr>
        <p:spPr>
          <a:xfrm>
            <a:off x="972273" y="6232321"/>
            <a:ext cx="8430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www.citylab.com</a:t>
            </a:r>
            <a:r>
              <a:rPr lang="en-US" dirty="0"/>
              <a:t>/equity/2017/04/confronting-the-new-urban-crisis/521031/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58829763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Richard Florida @ </a:t>
            </a:r>
            <a:r>
              <a:rPr lang="en-US" dirty="0" err="1">
                <a:hlinkClick r:id="rId2"/>
              </a:rPr>
              <a:t>Rotman</a:t>
            </a:r>
            <a:r>
              <a:rPr lang="en-US" dirty="0">
                <a:hlinkClick r:id="rId2"/>
              </a:rPr>
              <a:t> School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0CF009-6437-9E42-9E03-F627A7DB4D7F}"/>
              </a:ext>
            </a:extLst>
          </p:cNvPr>
          <p:cNvSpPr txBox="1"/>
          <p:nvPr/>
        </p:nvSpPr>
        <p:spPr>
          <a:xfrm>
            <a:off x="4387840" y="621403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/WKYw7rgBMjw</a:t>
            </a:r>
            <a:endParaRPr lang="en-CN" dirty="0"/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C259124A-9863-9047-A69A-31240F778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156" y="1632031"/>
            <a:ext cx="7461973" cy="425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3353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hlinkClick r:id="rId2"/>
              </a:rPr>
              <a:t>"Who's Your City?" | Talks at Google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0CF009-6437-9E42-9E03-F627A7DB4D7F}"/>
              </a:ext>
            </a:extLst>
          </p:cNvPr>
          <p:cNvSpPr txBox="1"/>
          <p:nvPr/>
        </p:nvSpPr>
        <p:spPr>
          <a:xfrm>
            <a:off x="4387840" y="6214030"/>
            <a:ext cx="3262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/Cj1OpiBRNsg</a:t>
            </a:r>
            <a:endParaRPr lang="en-CN" dirty="0"/>
          </a:p>
        </p:txBody>
      </p:sp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BB2FA20B-5889-AB42-8955-042966519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3318" y="1417638"/>
            <a:ext cx="6419811" cy="469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5343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Who's Your City? The most important decision of your life.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5C9470-93DB-814E-994E-0E44F2673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168" y="1690061"/>
            <a:ext cx="3238151" cy="49424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CBFABF-DB20-5F4D-9312-1DE138363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0561" y="1562583"/>
            <a:ext cx="2167154" cy="48324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C0BFB8-20A6-E543-8672-CEB7EEA9EE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8619" y="2025569"/>
            <a:ext cx="3612213" cy="359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0819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World is Flat?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21B6DC-EDCA-A94F-A7B1-B296E62E1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348" y="1410336"/>
            <a:ext cx="3152035" cy="508952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526E09E-461B-E64C-BDE0-9C56090DE9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54479"/>
          <a:stretch/>
        </p:blipFill>
        <p:spPr>
          <a:xfrm>
            <a:off x="4364127" y="1712199"/>
            <a:ext cx="4201482" cy="45256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0450493-2583-214E-858D-474A2AAB5A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196"/>
          <a:stretch/>
        </p:blipFill>
        <p:spPr>
          <a:xfrm>
            <a:off x="7957863" y="1712199"/>
            <a:ext cx="3624537" cy="435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38038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D750A-6CB8-704A-AF19-F1C4BD198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Spiky World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129A0A-CE8A-8A4C-8FFA-B2F3F8233E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113" b="7867"/>
          <a:stretch/>
        </p:blipFill>
        <p:spPr>
          <a:xfrm>
            <a:off x="4716379" y="1417638"/>
            <a:ext cx="5702889" cy="1778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BBCB20-BFC6-7F49-8ADD-9532E0B9E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6379" y="3196157"/>
            <a:ext cx="5768003" cy="17785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2CF9E9-DBC5-FE4D-B19A-D81BBFDE4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379" y="4889761"/>
            <a:ext cx="5768003" cy="17785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A3A3BC-A4E2-F14A-8FCB-05D0C6D37866}"/>
              </a:ext>
            </a:extLst>
          </p:cNvPr>
          <p:cNvSpPr txBox="1"/>
          <p:nvPr/>
        </p:nvSpPr>
        <p:spPr>
          <a:xfrm>
            <a:off x="1876926" y="2181726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Population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4314D7-285F-1E4D-9B89-B86A97BFC456}"/>
              </a:ext>
            </a:extLst>
          </p:cNvPr>
          <p:cNvSpPr txBox="1"/>
          <p:nvPr/>
        </p:nvSpPr>
        <p:spPr>
          <a:xfrm>
            <a:off x="1876926" y="3716084"/>
            <a:ext cx="18934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Economy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0ACB7B-6F70-BC40-8C45-59AAC2456151}"/>
              </a:ext>
            </a:extLst>
          </p:cNvPr>
          <p:cNvSpPr txBox="1"/>
          <p:nvPr/>
        </p:nvSpPr>
        <p:spPr>
          <a:xfrm>
            <a:off x="1941046" y="5338311"/>
            <a:ext cx="20746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200" dirty="0"/>
              <a:t>Innovation</a:t>
            </a:r>
          </a:p>
        </p:txBody>
      </p:sp>
    </p:spTree>
    <p:extLst>
      <p:ext uri="{BB962C8B-B14F-4D97-AF65-F5344CB8AC3E}">
        <p14:creationId xmlns:p14="http://schemas.microsoft.com/office/powerpoint/2010/main" val="9194156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12699</TotalTime>
  <Words>570</Words>
  <Application>Microsoft Macintosh PowerPoint</Application>
  <PresentationFormat>Widescreen</PresentationFormat>
  <Paragraphs>78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Bank Gothic Medium</vt:lpstr>
      <vt:lpstr>STXingkai</vt:lpstr>
      <vt:lpstr>华文新魏</vt:lpstr>
      <vt:lpstr>Weibei SC</vt:lpstr>
      <vt:lpstr>Arial</vt:lpstr>
      <vt:lpstr>Arial Black</vt:lpstr>
      <vt:lpstr>Avenir Next Condensed Ultra Lig</vt:lpstr>
      <vt:lpstr>Calibri</vt:lpstr>
      <vt:lpstr>3_Office Theme</vt:lpstr>
      <vt:lpstr>PowerPoint Presentation</vt:lpstr>
      <vt:lpstr>Review: Accounting Practices shapes governance at a Global Scale</vt:lpstr>
      <vt:lpstr>The book on The New Urban Crisis</vt:lpstr>
      <vt:lpstr>The Article on the New Urban Crisis</vt:lpstr>
      <vt:lpstr>Richard Florida @ Rotman School</vt:lpstr>
      <vt:lpstr>"Who's Your City?" | Talks at Google</vt:lpstr>
      <vt:lpstr> Who's Your City? The most important decision of your life.</vt:lpstr>
      <vt:lpstr>The World is Flat?</vt:lpstr>
      <vt:lpstr>The Spiky World</vt:lpstr>
      <vt:lpstr>A tool that help you create maps</vt:lpstr>
      <vt:lpstr>How to create Interactive Maps?</vt:lpstr>
      <vt:lpstr>Double Entry Accounting ignited Capitalism</vt:lpstr>
      <vt:lpstr>复式记账 ：僧人，数学与魔法</vt:lpstr>
      <vt:lpstr>PowerPoint Presentation</vt:lpstr>
      <vt:lpstr>The Double Entry System</vt:lpstr>
      <vt:lpstr>Debits and Credits and the Expanded Accounting Equation</vt:lpstr>
      <vt:lpstr>Accountants’ Value Proposition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Koo;Event horizon</dc:creator>
  <cp:lastModifiedBy>Ben Koo</cp:lastModifiedBy>
  <cp:revision>1642</cp:revision>
  <dcterms:created xsi:type="dcterms:W3CDTF">2019-11-27T02:13:00Z</dcterms:created>
  <dcterms:modified xsi:type="dcterms:W3CDTF">2020-03-17T07:07:59Z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2052-11.1.0.9145</vt:lpwstr>
  </property>
</Properties>
</file>

<file path=docProps/thumbnail.jpeg>
</file>